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9" r:id="rId4"/>
    <p:sldId id="261" r:id="rId5"/>
    <p:sldId id="262" r:id="rId6"/>
    <p:sldId id="266" r:id="rId7"/>
    <p:sldId id="267" r:id="rId8"/>
    <p:sldId id="268" r:id="rId9"/>
    <p:sldId id="260" r:id="rId10"/>
    <p:sldId id="281" r:id="rId11"/>
    <p:sldId id="263" r:id="rId12"/>
    <p:sldId id="274" r:id="rId13"/>
    <p:sldId id="271" r:id="rId14"/>
    <p:sldId id="272" r:id="rId15"/>
    <p:sldId id="273" r:id="rId16"/>
    <p:sldId id="276" r:id="rId17"/>
    <p:sldId id="275" r:id="rId18"/>
    <p:sldId id="277" r:id="rId19"/>
    <p:sldId id="278" r:id="rId20"/>
    <p:sldId id="279" r:id="rId21"/>
    <p:sldId id="280" r:id="rId22"/>
    <p:sldId id="264" r:id="rId23"/>
    <p:sldId id="269" r:id="rId24"/>
    <p:sldId id="28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1C5"/>
    <a:srgbClr val="E6E6E6"/>
    <a:srgbClr val="7FC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00" y="1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0363C-8BFB-499F-B78C-9AC5C5836846}" type="datetimeFigureOut">
              <a:rPr lang="en-US" smtClean="0"/>
              <a:t>12/28/2016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F22E4-8D27-480D-BD91-BF60884B1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988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12/28/2016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12/28/2016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12/28/2016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12/28/2016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12/28/2016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96DFF08F-DC6B-4601-B491-B0F83F6DD2DA}" type="datetimeFigureOut">
              <a:rPr lang="en-US" dirty="0"/>
              <a:pPr/>
              <a:t>12/28/2016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oon-gu/tensorflow-tutorial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7" Type="http://schemas.openxmlformats.org/officeDocument/2006/relationships/image" Target="../media/image9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4" Type="http://schemas.openxmlformats.org/officeDocument/2006/relationships/image" Target="../media/image10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oon-gu/tensorflow-tutorial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tutorial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Yoon-</a:t>
            </a:r>
            <a:r>
              <a:rPr lang="en-US" dirty="0" err="1"/>
              <a:t>gu</a:t>
            </a:r>
            <a:r>
              <a:rPr lang="en-US" dirty="0"/>
              <a:t> Hwang</a:t>
            </a:r>
          </a:p>
          <a:p>
            <a:r>
              <a:rPr lang="en-US" dirty="0" err="1"/>
              <a:t>Yonsei</a:t>
            </a:r>
            <a:r>
              <a:rPr lang="en-US" dirty="0"/>
              <a:t> University</a:t>
            </a:r>
          </a:p>
        </p:txBody>
      </p:sp>
      <p:pic>
        <p:nvPicPr>
          <p:cNvPr id="1028" name="Picture 4" descr="https://i.ytimg.com/vi/oZikw5k_2FM/maxresdefaul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9" b="28464"/>
          <a:stretch/>
        </p:blipFill>
        <p:spPr bwMode="auto">
          <a:xfrm>
            <a:off x="0" y="0"/>
            <a:ext cx="1219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494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/>
          <p:cNvSpPr txBox="1">
            <a:spLocks/>
          </p:cNvSpPr>
          <p:nvPr/>
        </p:nvSpPr>
        <p:spPr>
          <a:xfrm>
            <a:off x="1235964" y="2679192"/>
            <a:ext cx="9720072" cy="149961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/>
              <a:t>Linear regression </a:t>
            </a:r>
          </a:p>
          <a:p>
            <a:pPr algn="ctr"/>
            <a:r>
              <a:rPr lang="en-US" sz="7200" dirty="0"/>
              <a:t>Demo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34710" y="4850296"/>
            <a:ext cx="87225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hlinkClick r:id="rId2"/>
              </a:rPr>
              <a:t>https://github.com/yoon-gu/tensorflow-tutorial</a:t>
            </a:r>
            <a:endParaRPr lang="en-US" sz="3200" dirty="0"/>
          </a:p>
          <a:p>
            <a:pPr algn="ct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5731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Convolutionary</a:t>
            </a:r>
            <a:r>
              <a:rPr lang="en-US" dirty="0"/>
              <a:t> neural network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https://pbs.twimg.com/media/Cw9asbeUQAETYoC.pn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483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Collect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Feature Design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Feature Extraction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Machine Learning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sz="3600" dirty="0">
                <a:solidFill>
                  <a:srgbClr val="FF0000"/>
                </a:solidFill>
              </a:rPr>
              <a:t>We</a:t>
            </a:r>
            <a:r>
              <a:rPr lang="en-US" sz="3600" dirty="0"/>
              <a:t> have to DESIGN filters to get features!</a:t>
            </a:r>
          </a:p>
        </p:txBody>
      </p:sp>
    </p:spTree>
    <p:extLst>
      <p:ext uri="{BB962C8B-B14F-4D97-AF65-F5344CB8AC3E}">
        <p14:creationId xmlns:p14="http://schemas.microsoft.com/office/powerpoint/2010/main" val="3044827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extractions by Convolution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964394" y="1890512"/>
          <a:ext cx="2039571" cy="19791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6619">
                  <a:extLst>
                    <a:ext uri="{9D8B030D-6E8A-4147-A177-3AD203B41FA5}">
                      <a16:colId xmlns:a16="http://schemas.microsoft.com/office/drawing/2014/main" val="2770456672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2165407665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3793892716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1020523270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3826100406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2292597481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3842935842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4063965495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1850646124"/>
                    </a:ext>
                  </a:extLst>
                </a:gridCol>
              </a:tblGrid>
              <a:tr h="2199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4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-2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extLst>
                  <a:ext uri="{0D108BD9-81ED-4DB2-BD59-A6C34878D82A}">
                    <a16:rowId xmlns:a16="http://schemas.microsoft.com/office/drawing/2014/main" val="424791337"/>
                  </a:ext>
                </a:extLst>
              </a:tr>
              <a:tr h="2199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-2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extLst>
                  <a:ext uri="{0D108BD9-81ED-4DB2-BD59-A6C34878D82A}">
                    <a16:rowId xmlns:a16="http://schemas.microsoft.com/office/drawing/2014/main" val="1374162956"/>
                  </a:ext>
                </a:extLst>
              </a:tr>
              <a:tr h="2199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-5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extLst>
                  <a:ext uri="{0D108BD9-81ED-4DB2-BD59-A6C34878D82A}">
                    <a16:rowId xmlns:a16="http://schemas.microsoft.com/office/drawing/2014/main" val="639608712"/>
                  </a:ext>
                </a:extLst>
              </a:tr>
              <a:tr h="2199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extLst>
                  <a:ext uri="{0D108BD9-81ED-4DB2-BD59-A6C34878D82A}">
                    <a16:rowId xmlns:a16="http://schemas.microsoft.com/office/drawing/2014/main" val="1460953020"/>
                  </a:ext>
                </a:extLst>
              </a:tr>
              <a:tr h="2199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-7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extLst>
                  <a:ext uri="{0D108BD9-81ED-4DB2-BD59-A6C34878D82A}">
                    <a16:rowId xmlns:a16="http://schemas.microsoft.com/office/drawing/2014/main" val="2050955740"/>
                  </a:ext>
                </a:extLst>
              </a:tr>
              <a:tr h="2199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extLst>
                  <a:ext uri="{0D108BD9-81ED-4DB2-BD59-A6C34878D82A}">
                    <a16:rowId xmlns:a16="http://schemas.microsoft.com/office/drawing/2014/main" val="1497547665"/>
                  </a:ext>
                </a:extLst>
              </a:tr>
              <a:tr h="2199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extLst>
                  <a:ext uri="{0D108BD9-81ED-4DB2-BD59-A6C34878D82A}">
                    <a16:rowId xmlns:a16="http://schemas.microsoft.com/office/drawing/2014/main" val="177032423"/>
                  </a:ext>
                </a:extLst>
              </a:tr>
              <a:tr h="2199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-3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-4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extLst>
                  <a:ext uri="{0D108BD9-81ED-4DB2-BD59-A6C34878D82A}">
                    <a16:rowId xmlns:a16="http://schemas.microsoft.com/office/drawing/2014/main" val="766329207"/>
                  </a:ext>
                </a:extLst>
              </a:tr>
              <a:tr h="2199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-4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extLst>
                  <a:ext uri="{0D108BD9-81ED-4DB2-BD59-A6C34878D82A}">
                    <a16:rowId xmlns:a16="http://schemas.microsoft.com/office/drawing/2014/main" val="1386765649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413215" y="1890511"/>
          <a:ext cx="2039571" cy="19791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6619">
                  <a:extLst>
                    <a:ext uri="{9D8B030D-6E8A-4147-A177-3AD203B41FA5}">
                      <a16:colId xmlns:a16="http://schemas.microsoft.com/office/drawing/2014/main" val="833285953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761797698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1936665465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3626491632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1677202225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3961149294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17860559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2569145494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716178471"/>
                    </a:ext>
                  </a:extLst>
                </a:gridCol>
              </a:tblGrid>
              <a:tr h="219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0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extLst>
                  <a:ext uri="{0D108BD9-81ED-4DB2-BD59-A6C34878D82A}">
                    <a16:rowId xmlns:a16="http://schemas.microsoft.com/office/drawing/2014/main" val="1470878722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extLst>
                  <a:ext uri="{0D108BD9-81ED-4DB2-BD59-A6C34878D82A}">
                    <a16:rowId xmlns:a16="http://schemas.microsoft.com/office/drawing/2014/main" val="890642041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4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extLst>
                  <a:ext uri="{0D108BD9-81ED-4DB2-BD59-A6C34878D82A}">
                    <a16:rowId xmlns:a16="http://schemas.microsoft.com/office/drawing/2014/main" val="1248715148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-12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-24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-12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3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extLst>
                  <a:ext uri="{0D108BD9-81ED-4DB2-BD59-A6C34878D82A}">
                    <a16:rowId xmlns:a16="http://schemas.microsoft.com/office/drawing/2014/main" val="2599109946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-24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-40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-24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extLst>
                  <a:ext uri="{0D108BD9-81ED-4DB2-BD59-A6C34878D82A}">
                    <a16:rowId xmlns:a16="http://schemas.microsoft.com/office/drawing/2014/main" val="2675203908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-12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-24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-12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3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extLst>
                  <a:ext uri="{0D108BD9-81ED-4DB2-BD59-A6C34878D82A}">
                    <a16:rowId xmlns:a16="http://schemas.microsoft.com/office/drawing/2014/main" val="1538571928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4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extLst>
                  <a:ext uri="{0D108BD9-81ED-4DB2-BD59-A6C34878D82A}">
                    <a16:rowId xmlns:a16="http://schemas.microsoft.com/office/drawing/2014/main" val="3122221993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extLst>
                  <a:ext uri="{0D108BD9-81ED-4DB2-BD59-A6C34878D82A}">
                    <a16:rowId xmlns:a16="http://schemas.microsoft.com/office/drawing/2014/main" val="1943011972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0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extLst>
                  <a:ext uri="{0D108BD9-81ED-4DB2-BD59-A6C34878D82A}">
                    <a16:rowId xmlns:a16="http://schemas.microsoft.com/office/drawing/2014/main" val="2113404373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1722" t="8878" r="27979" b="12751"/>
          <a:stretch/>
        </p:blipFill>
        <p:spPr>
          <a:xfrm>
            <a:off x="558631" y="2084832"/>
            <a:ext cx="3028123" cy="444948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oup 14"/>
          <p:cNvGrpSpPr/>
          <p:nvPr/>
        </p:nvGrpSpPr>
        <p:grpSpPr>
          <a:xfrm>
            <a:off x="1258955" y="2192968"/>
            <a:ext cx="609065" cy="556858"/>
            <a:chOff x="1258955" y="2192968"/>
            <a:chExt cx="609065" cy="556858"/>
          </a:xfrm>
        </p:grpSpPr>
        <p:sp>
          <p:nvSpPr>
            <p:cNvPr id="9" name="Rectangle 8"/>
            <p:cNvSpPr/>
            <p:nvPr/>
          </p:nvSpPr>
          <p:spPr>
            <a:xfrm>
              <a:off x="1258955" y="2418522"/>
              <a:ext cx="331304" cy="331304"/>
            </a:xfrm>
            <a:prstGeom prst="rect">
              <a:avLst/>
            </a:prstGeom>
            <a:noFill/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92083" y="2192968"/>
              <a:ext cx="331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9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36716" y="2431909"/>
              <a:ext cx="331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9</a:t>
              </a:r>
            </a:p>
          </p:txBody>
        </p:sp>
      </p:grpSp>
      <p:sp>
        <p:nvSpPr>
          <p:cNvPr id="14" name="Arrow: Right 13"/>
          <p:cNvSpPr/>
          <p:nvPr/>
        </p:nvSpPr>
        <p:spPr>
          <a:xfrm>
            <a:off x="1863591" y="2467897"/>
            <a:ext cx="557128" cy="253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/>
          <p:cNvSpPr/>
          <p:nvPr/>
        </p:nvSpPr>
        <p:spPr>
          <a:xfrm rot="5400000">
            <a:off x="2897904" y="3122109"/>
            <a:ext cx="557128" cy="253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3010817" y="2188020"/>
            <a:ext cx="609065" cy="556858"/>
            <a:chOff x="1258955" y="2192968"/>
            <a:chExt cx="609065" cy="556858"/>
          </a:xfrm>
        </p:grpSpPr>
        <p:sp>
          <p:nvSpPr>
            <p:cNvPr id="20" name="Rectangle 19"/>
            <p:cNvSpPr/>
            <p:nvPr/>
          </p:nvSpPr>
          <p:spPr>
            <a:xfrm>
              <a:off x="1258955" y="2418522"/>
              <a:ext cx="331304" cy="331304"/>
            </a:xfrm>
            <a:prstGeom prst="rect">
              <a:avLst/>
            </a:prstGeom>
            <a:noFill/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92083" y="2192968"/>
              <a:ext cx="331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9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36716" y="2431909"/>
              <a:ext cx="331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9</a:t>
              </a:r>
            </a:p>
          </p:txBody>
        </p:sp>
      </p:grpSp>
      <p:graphicFrame>
        <p:nvGraphicFramePr>
          <p:cNvPr id="35" name="Table 34"/>
          <p:cNvGraphicFramePr>
            <a:graphicFrameLocks noGrp="1"/>
          </p:cNvGraphicFramePr>
          <p:nvPr>
            <p:extLst/>
          </p:nvPr>
        </p:nvGraphicFramePr>
        <p:xfrm>
          <a:off x="4502321" y="1890512"/>
          <a:ext cx="2039571" cy="19791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6619">
                  <a:extLst>
                    <a:ext uri="{9D8B030D-6E8A-4147-A177-3AD203B41FA5}">
                      <a16:colId xmlns:a16="http://schemas.microsoft.com/office/drawing/2014/main" val="833285953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761797698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1936665465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3626491632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1677202225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3961149294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17860559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2569145494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716178471"/>
                    </a:ext>
                  </a:extLst>
                </a:gridCol>
              </a:tblGrid>
              <a:tr h="219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0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extLst>
                  <a:ext uri="{0D108BD9-81ED-4DB2-BD59-A6C34878D82A}">
                    <a16:rowId xmlns:a16="http://schemas.microsoft.com/office/drawing/2014/main" val="1470878722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extLst>
                  <a:ext uri="{0D108BD9-81ED-4DB2-BD59-A6C34878D82A}">
                    <a16:rowId xmlns:a16="http://schemas.microsoft.com/office/drawing/2014/main" val="890642041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4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extLst>
                  <a:ext uri="{0D108BD9-81ED-4DB2-BD59-A6C34878D82A}">
                    <a16:rowId xmlns:a16="http://schemas.microsoft.com/office/drawing/2014/main" val="1248715148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12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24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12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3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extLst>
                  <a:ext uri="{0D108BD9-81ED-4DB2-BD59-A6C34878D82A}">
                    <a16:rowId xmlns:a16="http://schemas.microsoft.com/office/drawing/2014/main" val="2599109946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24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40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24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extLst>
                  <a:ext uri="{0D108BD9-81ED-4DB2-BD59-A6C34878D82A}">
                    <a16:rowId xmlns:a16="http://schemas.microsoft.com/office/drawing/2014/main" val="2675203908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12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24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12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3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extLst>
                  <a:ext uri="{0D108BD9-81ED-4DB2-BD59-A6C34878D82A}">
                    <a16:rowId xmlns:a16="http://schemas.microsoft.com/office/drawing/2014/main" val="1538571928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4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extLst>
                  <a:ext uri="{0D108BD9-81ED-4DB2-BD59-A6C34878D82A}">
                    <a16:rowId xmlns:a16="http://schemas.microsoft.com/office/drawing/2014/main" val="3122221993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4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extLst>
                  <a:ext uri="{0D108BD9-81ED-4DB2-BD59-A6C34878D82A}">
                    <a16:rowId xmlns:a16="http://schemas.microsoft.com/office/drawing/2014/main" val="1943011972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0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extLst>
                  <a:ext uri="{0D108BD9-81ED-4DB2-BD59-A6C34878D82A}">
                    <a16:rowId xmlns:a16="http://schemas.microsoft.com/office/drawing/2014/main" val="2113404373"/>
                  </a:ext>
                </a:extLst>
              </a:tr>
            </a:tbl>
          </a:graphicData>
        </a:graphic>
      </p:graphicFrame>
      <p:pic>
        <p:nvPicPr>
          <p:cNvPr id="1027" name="Picture 10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443" y="3708376"/>
            <a:ext cx="8726557" cy="332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16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5763"/>
            <a:ext cx="12192000" cy="46408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57328" y="5608437"/>
            <a:ext cx="2544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Moving Average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23614" y="5608437"/>
            <a:ext cx="2544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Sobel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89900" y="5608437"/>
            <a:ext cx="2544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Laplacian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5763"/>
            <a:ext cx="12192000" cy="464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99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1836" y="1761480"/>
            <a:ext cx="12192000" cy="46408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31434" y="5336771"/>
            <a:ext cx="2544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Moving Average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44711" y="5336771"/>
            <a:ext cx="2544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Sobel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57988" y="5336771"/>
            <a:ext cx="2544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Laplacian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1836" y="1761480"/>
            <a:ext cx="12192000" cy="464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0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Problem 1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196128" y="2792504"/>
            <a:ext cx="9376071" cy="2020908"/>
            <a:chOff x="761842" y="2084832"/>
            <a:chExt cx="9376071" cy="2020908"/>
          </a:xfrm>
        </p:grpSpPr>
        <p:sp>
          <p:nvSpPr>
            <p:cNvPr id="3" name="TextBox 2"/>
            <p:cNvSpPr txBox="1"/>
            <p:nvPr/>
          </p:nvSpPr>
          <p:spPr>
            <a:xfrm>
              <a:off x="1373986" y="2084832"/>
              <a:ext cx="9000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761842" y="2251319"/>
                  <a:ext cx="316272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1" i="0" dirty="0" smtClean="0"/>
                          <m:t>FIND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=(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842" y="2251319"/>
                  <a:ext cx="3162725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2724458" y="3388845"/>
              <a:ext cx="27286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that </a:t>
              </a:r>
              <a:r>
                <a:rPr lang="en-US" sz="2800" b="1" dirty="0"/>
                <a:t>MINIMIZE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4840462" y="2894062"/>
                  <a:ext cx="5297451" cy="12116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pt-BR" sz="28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60,000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8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sz="2800" b="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800" b="0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  <m:d>
                                      <m:d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b="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b="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;</m:t>
                                        </m:r>
                                        <m:r>
                                          <a:rPr lang="en-US" sz="2800" b="1" i="1" dirty="0">
                                            <a:latin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0462" y="2894062"/>
                  <a:ext cx="5297451" cy="121167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74239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/>
              <p:cNvSpPr/>
              <p:nvPr/>
            </p:nvSpPr>
            <p:spPr>
              <a:xfrm>
                <a:off x="3669957" y="2436671"/>
                <a:ext cx="6579274" cy="2214842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Rectangle: Rounded Corners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957" y="2436671"/>
                <a:ext cx="6579274" cy="2214842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7148" y="3023086"/>
            <a:ext cx="1388828" cy="1388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  <a:p>
            <a:pPr algn="ctr"/>
            <a:r>
              <a:rPr lang="en-US" dirty="0"/>
              <a:t>(Convolution)</a:t>
            </a:r>
          </a:p>
        </p:txBody>
      </p:sp>
      <p:sp>
        <p:nvSpPr>
          <p:cNvPr id="5" name="Rectangle 4"/>
          <p:cNvSpPr/>
          <p:nvPr/>
        </p:nvSpPr>
        <p:spPr>
          <a:xfrm>
            <a:off x="4137130" y="3023086"/>
            <a:ext cx="1388828" cy="1388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Sigmoid</a:t>
            </a:r>
          </a:p>
        </p:txBody>
      </p:sp>
      <p:sp>
        <p:nvSpPr>
          <p:cNvPr id="6" name="Rectangle 5"/>
          <p:cNvSpPr/>
          <p:nvPr/>
        </p:nvSpPr>
        <p:spPr>
          <a:xfrm>
            <a:off x="6317112" y="3023086"/>
            <a:ext cx="1388828" cy="1388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Pooling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8497094" y="3023086"/>
            <a:ext cx="1388828" cy="1388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73910" y="3237771"/>
            <a:ext cx="952831" cy="9528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3909" y="2975499"/>
            <a:ext cx="9528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28x28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65137" y="4717813"/>
            <a:ext cx="9528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[20x20] x 9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45119" y="4719404"/>
            <a:ext cx="9528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[20x20] x 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5101" y="4717813"/>
            <a:ext cx="9528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[10x10] x 9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87338" y="4717813"/>
            <a:ext cx="9528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10 x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0441587" y="3240409"/>
                <a:ext cx="952831" cy="952831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Prob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1587" y="3240409"/>
                <a:ext cx="952831" cy="952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>
            <a:stCxn id="9" idx="3"/>
            <a:endCxn id="4" idx="1"/>
          </p:cNvCxnSpPr>
          <p:nvPr/>
        </p:nvCxnSpPr>
        <p:spPr>
          <a:xfrm>
            <a:off x="1326741" y="3714187"/>
            <a:ext cx="630407" cy="331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4" idx="3"/>
            <a:endCxn id="5" idx="1"/>
          </p:cNvCxnSpPr>
          <p:nvPr/>
        </p:nvCxnSpPr>
        <p:spPr>
          <a:xfrm>
            <a:off x="3345976" y="3717500"/>
            <a:ext cx="79115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5" idx="3"/>
            <a:endCxn id="6" idx="1"/>
          </p:cNvCxnSpPr>
          <p:nvPr/>
        </p:nvCxnSpPr>
        <p:spPr>
          <a:xfrm>
            <a:off x="5525958" y="3717500"/>
            <a:ext cx="79115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6" idx="3"/>
            <a:endCxn id="7" idx="1"/>
          </p:cNvCxnSpPr>
          <p:nvPr/>
        </p:nvCxnSpPr>
        <p:spPr>
          <a:xfrm>
            <a:off x="7705940" y="3717500"/>
            <a:ext cx="79115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7" idx="3"/>
            <a:endCxn id="15" idx="1"/>
          </p:cNvCxnSpPr>
          <p:nvPr/>
        </p:nvCxnSpPr>
        <p:spPr>
          <a:xfrm flipV="1">
            <a:off x="9885922" y="3716825"/>
            <a:ext cx="555665" cy="67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Cube 33"/>
          <p:cNvSpPr/>
          <p:nvPr/>
        </p:nvSpPr>
        <p:spPr>
          <a:xfrm>
            <a:off x="3265137" y="5146439"/>
            <a:ext cx="811853" cy="7261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ube 34"/>
          <p:cNvSpPr/>
          <p:nvPr/>
        </p:nvSpPr>
        <p:spPr>
          <a:xfrm>
            <a:off x="5505259" y="5146439"/>
            <a:ext cx="811853" cy="7261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/>
          <p:cNvSpPr/>
          <p:nvPr/>
        </p:nvSpPr>
        <p:spPr>
          <a:xfrm>
            <a:off x="7845087" y="5271962"/>
            <a:ext cx="512858" cy="47513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0127972" y="5284470"/>
            <a:ext cx="45719" cy="4570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8840546" y="4049037"/>
                <a:ext cx="751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0546" y="4049037"/>
                <a:ext cx="751681" cy="276999"/>
              </a:xfrm>
              <a:prstGeom prst="rect">
                <a:avLst/>
              </a:prstGeom>
              <a:blipFill>
                <a:blip r:embed="rId6"/>
                <a:stretch>
                  <a:fillRect l="-6452" r="-3226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221046" y="2067339"/>
                <a:ext cx="29674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46" y="2067339"/>
                <a:ext cx="2967427" cy="369332"/>
              </a:xfrm>
              <a:prstGeom prst="rect">
                <a:avLst/>
              </a:prstGeom>
              <a:blipFill>
                <a:blip r:embed="rId7"/>
                <a:stretch>
                  <a:fillRect l="-164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362923" y="3359426"/>
                <a:ext cx="3786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923" y="3359426"/>
                <a:ext cx="37863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0893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Problem 2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196128" y="2792504"/>
            <a:ext cx="9376071" cy="2020908"/>
            <a:chOff x="761842" y="2084832"/>
            <a:chExt cx="9376071" cy="2020908"/>
          </a:xfrm>
        </p:grpSpPr>
        <p:sp>
          <p:nvSpPr>
            <p:cNvPr id="3" name="TextBox 2"/>
            <p:cNvSpPr txBox="1"/>
            <p:nvPr/>
          </p:nvSpPr>
          <p:spPr>
            <a:xfrm>
              <a:off x="1373986" y="2084832"/>
              <a:ext cx="9000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761842" y="2251319"/>
                  <a:ext cx="418909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1" i="0" dirty="0" smtClean="0"/>
                          <m:t>FIND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842" y="2251319"/>
                  <a:ext cx="4189095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2724458" y="3388845"/>
              <a:ext cx="27286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that </a:t>
              </a:r>
              <a:r>
                <a:rPr lang="en-US" sz="2800" b="1" dirty="0"/>
                <a:t>MINIMIZE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4840462" y="2894062"/>
                  <a:ext cx="5297451" cy="12116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pt-BR" sz="28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60,000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8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sz="2800" b="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800" b="0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  <m:d>
                                      <m:d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b="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b="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;</m:t>
                                        </m:r>
                                        <m:r>
                                          <a:rPr lang="en-US" sz="2800" b="1" i="1" dirty="0">
                                            <a:latin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0462" y="2894062"/>
                  <a:ext cx="5297451" cy="121167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Rectangle 5"/>
          <p:cNvSpPr/>
          <p:nvPr/>
        </p:nvSpPr>
        <p:spPr>
          <a:xfrm>
            <a:off x="3053233" y="3013988"/>
            <a:ext cx="930097" cy="4682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110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/>
              <p:cNvSpPr/>
              <p:nvPr/>
            </p:nvSpPr>
            <p:spPr>
              <a:xfrm>
                <a:off x="1701579" y="2436671"/>
                <a:ext cx="8547652" cy="2214842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Rectangle: Rounded Corners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579" y="2436671"/>
                <a:ext cx="8547652" cy="2214842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7148" y="3023086"/>
            <a:ext cx="1388828" cy="1388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Convolution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137130" y="3023086"/>
            <a:ext cx="1388828" cy="1388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Sigmoid</a:t>
            </a:r>
          </a:p>
        </p:txBody>
      </p:sp>
      <p:sp>
        <p:nvSpPr>
          <p:cNvPr id="6" name="Rectangle 5"/>
          <p:cNvSpPr/>
          <p:nvPr/>
        </p:nvSpPr>
        <p:spPr>
          <a:xfrm>
            <a:off x="6317112" y="3023086"/>
            <a:ext cx="1388828" cy="1388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Pooling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8497094" y="3023086"/>
            <a:ext cx="1388828" cy="1388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Softmax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73910" y="3237771"/>
                <a:ext cx="952831" cy="952831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10" y="3237771"/>
                <a:ext cx="952831" cy="9528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373909" y="2975499"/>
            <a:ext cx="9528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28x28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65137" y="4717813"/>
            <a:ext cx="9528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[20x20] x 9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45119" y="4719404"/>
            <a:ext cx="9528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[20x20] x 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5101" y="4717813"/>
            <a:ext cx="9528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[10x10] x 9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87338" y="4717813"/>
            <a:ext cx="9528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10 x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0441587" y="3240409"/>
                <a:ext cx="952831" cy="952831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Prob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1587" y="3240409"/>
                <a:ext cx="952831" cy="952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>
            <a:stCxn id="9" idx="3"/>
            <a:endCxn id="4" idx="1"/>
          </p:cNvCxnSpPr>
          <p:nvPr/>
        </p:nvCxnSpPr>
        <p:spPr>
          <a:xfrm>
            <a:off x="1326741" y="3714187"/>
            <a:ext cx="630407" cy="331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4" idx="3"/>
            <a:endCxn id="5" idx="1"/>
          </p:cNvCxnSpPr>
          <p:nvPr/>
        </p:nvCxnSpPr>
        <p:spPr>
          <a:xfrm>
            <a:off x="3345976" y="3717500"/>
            <a:ext cx="79115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5" idx="3"/>
            <a:endCxn id="6" idx="1"/>
          </p:cNvCxnSpPr>
          <p:nvPr/>
        </p:nvCxnSpPr>
        <p:spPr>
          <a:xfrm>
            <a:off x="5525958" y="3717500"/>
            <a:ext cx="79115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6" idx="3"/>
            <a:endCxn id="7" idx="1"/>
          </p:cNvCxnSpPr>
          <p:nvPr/>
        </p:nvCxnSpPr>
        <p:spPr>
          <a:xfrm>
            <a:off x="7705940" y="3717500"/>
            <a:ext cx="79115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7" idx="3"/>
            <a:endCxn id="15" idx="1"/>
          </p:cNvCxnSpPr>
          <p:nvPr/>
        </p:nvCxnSpPr>
        <p:spPr>
          <a:xfrm flipV="1">
            <a:off x="9885922" y="3716825"/>
            <a:ext cx="555665" cy="67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Cube 33"/>
          <p:cNvSpPr/>
          <p:nvPr/>
        </p:nvSpPr>
        <p:spPr>
          <a:xfrm>
            <a:off x="3265137" y="5146439"/>
            <a:ext cx="811853" cy="7261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ube 34"/>
          <p:cNvSpPr/>
          <p:nvPr/>
        </p:nvSpPr>
        <p:spPr>
          <a:xfrm>
            <a:off x="5505259" y="5146439"/>
            <a:ext cx="811853" cy="7261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/>
          <p:cNvSpPr/>
          <p:nvPr/>
        </p:nvSpPr>
        <p:spPr>
          <a:xfrm>
            <a:off x="7845087" y="5271962"/>
            <a:ext cx="512858" cy="47513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0127972" y="5284470"/>
            <a:ext cx="45719" cy="4570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2332500" y="4052101"/>
                <a:ext cx="7035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500" y="4052101"/>
                <a:ext cx="703590" cy="276999"/>
              </a:xfrm>
              <a:prstGeom prst="rect">
                <a:avLst/>
              </a:prstGeom>
              <a:blipFill>
                <a:blip r:embed="rId5"/>
                <a:stretch>
                  <a:fillRect l="-7826" t="-2222" r="-87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8840546" y="4049037"/>
                <a:ext cx="751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0546" y="4049037"/>
                <a:ext cx="751681" cy="276999"/>
              </a:xfrm>
              <a:prstGeom prst="rect">
                <a:avLst/>
              </a:prstGeom>
              <a:blipFill>
                <a:blip r:embed="rId6"/>
                <a:stretch>
                  <a:fillRect l="-6452" r="-3226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221046" y="2067339"/>
                <a:ext cx="29674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given,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46" y="2067339"/>
                <a:ext cx="2967427" cy="369332"/>
              </a:xfrm>
              <a:prstGeom prst="rect">
                <a:avLst/>
              </a:prstGeom>
              <a:blipFill>
                <a:blip r:embed="rId7"/>
                <a:stretch>
                  <a:fillRect l="-164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078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err="1"/>
              <a:t>TensorFlow</a:t>
            </a:r>
            <a:r>
              <a:rPr lang="en-US" dirty="0"/>
              <a:t> was originally developed by the </a:t>
            </a:r>
            <a:r>
              <a:rPr lang="en-US" b="1" dirty="0"/>
              <a:t>Google Brain</a:t>
            </a:r>
            <a:r>
              <a:rPr lang="en-US" dirty="0"/>
              <a:t> team for Google's research and production purposes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TensorFlow</a:t>
            </a:r>
            <a:r>
              <a:rPr lang="en-US" dirty="0"/>
              <a:t> is </a:t>
            </a:r>
            <a:r>
              <a:rPr lang="en-US" b="1" dirty="0"/>
              <a:t>Google Brain</a:t>
            </a:r>
            <a:r>
              <a:rPr lang="en-US" dirty="0"/>
              <a:t>'s second generation machine learning </a:t>
            </a:r>
            <a:r>
              <a:rPr lang="en-US" dirty="0" err="1"/>
              <a:t>syste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Under the Apache 2.0 open source license on November 9, 2015</a:t>
            </a:r>
          </a:p>
        </p:txBody>
      </p:sp>
      <p:pic>
        <p:nvPicPr>
          <p:cNvPr id="1026" name="Picture 2" descr="http://image.slidesharecdn.com/aceu-2012-openoffice-at-apache-121107071324-phpapp01/95/openoffice-at-apache-22-638.jpg?cb=135246494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3" t="29017" r="4815" b="9290"/>
          <a:stretch/>
        </p:blipFill>
        <p:spPr bwMode="auto">
          <a:xfrm>
            <a:off x="6607534" y="3983604"/>
            <a:ext cx="5478449" cy="281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653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visualization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886785" y="1780084"/>
            <a:ext cx="9994757" cy="4913788"/>
            <a:chOff x="238784" y="1803938"/>
            <a:chExt cx="9994757" cy="4913788"/>
          </a:xfrm>
        </p:grpSpPr>
        <p:cxnSp>
          <p:nvCxnSpPr>
            <p:cNvPr id="32" name="Connector: Elbow 31"/>
            <p:cNvCxnSpPr>
              <a:stCxn id="12" idx="3"/>
            </p:cNvCxnSpPr>
            <p:nvPr/>
          </p:nvCxnSpPr>
          <p:spPr>
            <a:xfrm>
              <a:off x="2796564" y="2235263"/>
              <a:ext cx="4045530" cy="119148"/>
            </a:xfrm>
            <a:prstGeom prst="bentConnector3">
              <a:avLst>
                <a:gd name="adj1" fmla="val 99863"/>
              </a:avLst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/>
            <p:cNvGrpSpPr/>
            <p:nvPr/>
          </p:nvGrpSpPr>
          <p:grpSpPr>
            <a:xfrm>
              <a:off x="238784" y="1803938"/>
              <a:ext cx="9763754" cy="3850008"/>
              <a:chOff x="-4907514" y="1950953"/>
              <a:chExt cx="9763754" cy="3850008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131239" y="2230961"/>
                <a:ext cx="4725001" cy="3570000"/>
                <a:chOff x="6434240" y="-92333"/>
                <a:chExt cx="4725001" cy="3570000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434240" y="-92333"/>
                  <a:ext cx="4725001" cy="3570000"/>
                </a:xfrm>
                <a:prstGeom prst="rect">
                  <a:avLst/>
                </a:prstGeom>
              </p:spPr>
            </p:pic>
            <p:cxnSp>
              <p:nvCxnSpPr>
                <p:cNvPr id="4" name="Straight Connector 3"/>
                <p:cNvCxnSpPr/>
                <p:nvPr/>
              </p:nvCxnSpPr>
              <p:spPr>
                <a:xfrm>
                  <a:off x="8393987" y="6119"/>
                  <a:ext cx="0" cy="3206210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/>
                <p:cNvCxnSpPr/>
                <p:nvPr/>
              </p:nvCxnSpPr>
              <p:spPr>
                <a:xfrm>
                  <a:off x="9365371" y="6119"/>
                  <a:ext cx="0" cy="3206210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/>
                <p:cNvCxnSpPr/>
                <p:nvPr/>
              </p:nvCxnSpPr>
              <p:spPr>
                <a:xfrm flipH="1" flipV="1">
                  <a:off x="7126276" y="1151060"/>
                  <a:ext cx="3340926" cy="1880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/>
                <p:cNvCxnSpPr/>
                <p:nvPr/>
              </p:nvCxnSpPr>
              <p:spPr>
                <a:xfrm flipH="1" flipV="1">
                  <a:off x="7126276" y="2122444"/>
                  <a:ext cx="3340926" cy="1880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/>
                  <p:cNvSpPr/>
                  <p:nvPr/>
                </p:nvSpPr>
                <p:spPr>
                  <a:xfrm>
                    <a:off x="-4907514" y="1950953"/>
                    <a:ext cx="102842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a14:m>
                    <a:r>
                      <a:rPr lang="en-US" b="0" dirty="0"/>
                      <a:t> </a:t>
                    </a:r>
                    <a:r>
                      <a:rPr lang="en-US" sz="1050" b="0" dirty="0"/>
                      <a:t>(729 x 1)</a:t>
                    </a:r>
                    <a:endParaRPr lang="en-US" b="0" dirty="0"/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4907514" y="1950953"/>
                    <a:ext cx="1028423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Rectangle 9"/>
            <p:cNvSpPr/>
            <p:nvPr/>
          </p:nvSpPr>
          <p:spPr>
            <a:xfrm>
              <a:off x="1765789" y="1879719"/>
              <a:ext cx="121920" cy="483800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952825" y="1879719"/>
              <a:ext cx="843739" cy="680601"/>
              <a:chOff x="2858196" y="1979472"/>
              <a:chExt cx="843739" cy="1019695"/>
            </a:xfrm>
          </p:grpSpPr>
          <p:sp>
            <p:nvSpPr>
              <p:cNvPr id="11" name="Right Bracket 10"/>
              <p:cNvSpPr/>
              <p:nvPr/>
            </p:nvSpPr>
            <p:spPr>
              <a:xfrm>
                <a:off x="2858196" y="1979472"/>
                <a:ext cx="65428" cy="1019695"/>
              </a:xfrm>
              <a:prstGeom prst="rightBracke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981315" y="2304653"/>
                <a:ext cx="720620" cy="415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9x9=81</a:t>
                </a:r>
                <a:endParaRPr lang="en-US" dirty="0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1952825" y="2646738"/>
              <a:ext cx="843739" cy="680601"/>
              <a:chOff x="2858196" y="1979472"/>
              <a:chExt cx="843739" cy="1019695"/>
            </a:xfrm>
          </p:grpSpPr>
          <p:sp>
            <p:nvSpPr>
              <p:cNvPr id="19" name="Right Bracket 18"/>
              <p:cNvSpPr/>
              <p:nvPr/>
            </p:nvSpPr>
            <p:spPr>
              <a:xfrm>
                <a:off x="2858196" y="1979472"/>
                <a:ext cx="65428" cy="1019695"/>
              </a:xfrm>
              <a:prstGeom prst="rightBracke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981315" y="2304653"/>
                <a:ext cx="720620" cy="415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9x9=81</a:t>
                </a:r>
                <a:endParaRPr lang="en-US" dirty="0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1940904" y="5218665"/>
              <a:ext cx="843739" cy="680601"/>
              <a:chOff x="2858196" y="1979472"/>
              <a:chExt cx="843739" cy="1019695"/>
            </a:xfrm>
          </p:grpSpPr>
          <p:sp>
            <p:nvSpPr>
              <p:cNvPr id="22" name="Right Bracket 21"/>
              <p:cNvSpPr/>
              <p:nvPr/>
            </p:nvSpPr>
            <p:spPr>
              <a:xfrm>
                <a:off x="2858196" y="1979472"/>
                <a:ext cx="65428" cy="1019695"/>
              </a:xfrm>
              <a:prstGeom prst="rightBracke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981315" y="2304653"/>
                <a:ext cx="720620" cy="415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9x9=81</a:t>
                </a:r>
                <a:endParaRPr lang="en-US" dirty="0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1940904" y="5985684"/>
              <a:ext cx="843739" cy="680601"/>
              <a:chOff x="2858196" y="1979472"/>
              <a:chExt cx="843739" cy="1019695"/>
            </a:xfrm>
          </p:grpSpPr>
          <p:sp>
            <p:nvSpPr>
              <p:cNvPr id="25" name="Right Bracket 24"/>
              <p:cNvSpPr/>
              <p:nvPr/>
            </p:nvSpPr>
            <p:spPr>
              <a:xfrm>
                <a:off x="2858196" y="1979472"/>
                <a:ext cx="65428" cy="1019695"/>
              </a:xfrm>
              <a:prstGeom prst="rightBracke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981315" y="2304653"/>
                <a:ext cx="720620" cy="415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9x9=81</a:t>
                </a:r>
                <a:endParaRPr lang="en-US" dirty="0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1956795" y="3413757"/>
              <a:ext cx="843739" cy="680601"/>
              <a:chOff x="2858196" y="1979472"/>
              <a:chExt cx="843739" cy="1019695"/>
            </a:xfrm>
          </p:grpSpPr>
          <p:sp>
            <p:nvSpPr>
              <p:cNvPr id="28" name="Right Bracket 27"/>
              <p:cNvSpPr/>
              <p:nvPr/>
            </p:nvSpPr>
            <p:spPr>
              <a:xfrm>
                <a:off x="2858196" y="1979472"/>
                <a:ext cx="65428" cy="1019695"/>
              </a:xfrm>
              <a:prstGeom prst="rightBracke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2981315" y="2304653"/>
                <a:ext cx="720620" cy="415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9x9=81</a:t>
                </a:r>
                <a:endParaRPr lang="en-US" dirty="0"/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 rot="5400000">
              <a:off x="1870322" y="4412222"/>
              <a:ext cx="411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cxnSp>
          <p:nvCxnSpPr>
            <p:cNvPr id="34" name="Connector: Elbow 33"/>
            <p:cNvCxnSpPr>
              <a:stCxn id="20" idx="3"/>
            </p:cNvCxnSpPr>
            <p:nvPr/>
          </p:nvCxnSpPr>
          <p:spPr>
            <a:xfrm>
              <a:off x="2796564" y="3002282"/>
              <a:ext cx="3469337" cy="783221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or: Elbow 36"/>
            <p:cNvCxnSpPr>
              <a:stCxn id="29" idx="3"/>
            </p:cNvCxnSpPr>
            <p:nvPr/>
          </p:nvCxnSpPr>
          <p:spPr>
            <a:xfrm>
              <a:off x="2800534" y="3769301"/>
              <a:ext cx="3465367" cy="1079365"/>
            </a:xfrm>
            <a:prstGeom prst="bentConnector3">
              <a:avLst>
                <a:gd name="adj1" fmla="val 41684"/>
              </a:avLst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/>
            <p:cNvCxnSpPr>
              <a:stCxn id="23" idx="3"/>
            </p:cNvCxnSpPr>
            <p:nvPr/>
          </p:nvCxnSpPr>
          <p:spPr>
            <a:xfrm flipV="1">
              <a:off x="2784643" y="3808703"/>
              <a:ext cx="6390557" cy="1765506"/>
            </a:xfrm>
            <a:prstGeom prst="bentConnector3">
              <a:avLst>
                <a:gd name="adj1" fmla="val 107668"/>
              </a:avLst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or: Elbow 45"/>
            <p:cNvCxnSpPr>
              <a:stCxn id="26" idx="3"/>
            </p:cNvCxnSpPr>
            <p:nvPr/>
          </p:nvCxnSpPr>
          <p:spPr>
            <a:xfrm flipV="1">
              <a:off x="2784643" y="4848666"/>
              <a:ext cx="6390557" cy="1492562"/>
            </a:xfrm>
            <a:prstGeom prst="bentConnector3">
              <a:avLst>
                <a:gd name="adj1" fmla="val 114606"/>
              </a:avLst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4466088" y="1893402"/>
              <a:ext cx="580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1st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961924" y="3468520"/>
              <a:ext cx="580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2nd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731327" y="4525134"/>
              <a:ext cx="580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3rd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9653095" y="3812553"/>
              <a:ext cx="580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8th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10720135" y="4920971"/>
            <a:ext cx="580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9th</a:t>
            </a:r>
          </a:p>
        </p:txBody>
      </p:sp>
    </p:spTree>
    <p:extLst>
      <p:ext uri="{BB962C8B-B14F-4D97-AF65-F5344CB8AC3E}">
        <p14:creationId xmlns:p14="http://schemas.microsoft.com/office/powerpoint/2010/main" val="435877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/>
          <p:cNvSpPr txBox="1">
            <a:spLocks/>
          </p:cNvSpPr>
          <p:nvPr/>
        </p:nvSpPr>
        <p:spPr>
          <a:xfrm>
            <a:off x="1235964" y="2679192"/>
            <a:ext cx="9720072" cy="149961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/>
              <a:t>CNN Demo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34710" y="4850296"/>
            <a:ext cx="87225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hlinkClick r:id="rId2"/>
              </a:rPr>
              <a:t>https://github.com/yoon-gu/tensorflow-tutorial</a:t>
            </a:r>
            <a:endParaRPr lang="en-US" sz="3200" dirty="0"/>
          </a:p>
          <a:p>
            <a:pPr algn="ct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28689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Acceleration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idx="1"/>
          </p:nvPr>
        </p:nvSpPr>
        <p:spPr/>
      </p:sp>
      <p:pic>
        <p:nvPicPr>
          <p:cNvPr id="1032" name="Picture 8" descr="http://images.nvidia.com/geforce-com/international/images/050616-geforce-dot-com/nvidia-geforce-gtx-1080/nvidia-geforce-gtx-1080-key-visua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 t="6340" r="-25" b="26993"/>
          <a:stretch/>
        </p:blipFill>
        <p:spPr bwMode="auto">
          <a:xfrm>
            <a:off x="0" y="0"/>
            <a:ext cx="12192000" cy="45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622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en-US" sz="6600" dirty="0">
                <a:solidFill>
                  <a:srgbClr val="0071C5"/>
                </a:solidFill>
              </a:rPr>
              <a:t>23 minutes</a:t>
            </a:r>
            <a:r>
              <a:rPr lang="en-US" sz="6600" dirty="0"/>
              <a:t>	VS	</a:t>
            </a:r>
            <a:r>
              <a:rPr lang="en-US" sz="6600" dirty="0">
                <a:solidFill>
                  <a:srgbClr val="7FC700"/>
                </a:solidFill>
              </a:rPr>
              <a:t>2 minutes</a:t>
            </a:r>
          </a:p>
        </p:txBody>
      </p:sp>
      <p:pic>
        <p:nvPicPr>
          <p:cNvPr id="2052" name="Picture 4" descr="http://media.memoryexpress.com/Assets/Products/MX62178/intel_i7_6850k_cpu_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899" y="3282440"/>
            <a:ext cx="3252851" cy="298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images.nvidia.com/geforce-com/international/images/050616-geforce-dot-com/nvidia-geforce-gtx-1080/nvidia-geforce-gtx-1080-key-visu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541" y="3456865"/>
            <a:ext cx="4273222" cy="2403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362403" y="6325862"/>
            <a:ext cx="3775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Intel® Core™ i7-6900K @ 3.20GHz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78111" y="6325862"/>
            <a:ext cx="3132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NVIDIA </a:t>
            </a:r>
            <a:r>
              <a:rPr lang="en-US" dirty="0" err="1"/>
              <a:t>Geforce</a:t>
            </a:r>
            <a:r>
              <a:rPr lang="en-US" dirty="0"/>
              <a:t> GTX 1080</a:t>
            </a:r>
          </a:p>
        </p:txBody>
      </p:sp>
    </p:spTree>
    <p:extLst>
      <p:ext uri="{BB962C8B-B14F-4D97-AF65-F5344CB8AC3E}">
        <p14:creationId xmlns:p14="http://schemas.microsoft.com/office/powerpoint/2010/main" val="2437001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https://mcacesblogs.files.wordpress.com/2014/07/thank-you.jpg"/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22" b="16864"/>
          <a:stretch/>
        </p:blipFill>
        <p:spPr bwMode="auto">
          <a:xfrm>
            <a:off x="0" y="0"/>
            <a:ext cx="12188952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808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Mnist</a:t>
            </a:r>
            <a:r>
              <a:rPr lang="en-US" dirty="0"/>
              <a:t> dataset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30" name="Picture 6" descr="http://tensorlayer.readthedocs.io/en/latest/_images/mnist.jpe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6" r="785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576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MNIST?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u="sng" dirty="0"/>
              <a:t>M</a:t>
            </a:r>
            <a:r>
              <a:rPr lang="en-US" dirty="0"/>
              <a:t>ixed </a:t>
            </a:r>
            <a:r>
              <a:rPr lang="en-US" u="sng" dirty="0"/>
              <a:t>N</a:t>
            </a:r>
            <a:r>
              <a:rPr lang="en-US" dirty="0"/>
              <a:t>ational </a:t>
            </a:r>
            <a:r>
              <a:rPr lang="en-US" u="sng" dirty="0"/>
              <a:t>I</a:t>
            </a:r>
            <a:r>
              <a:rPr lang="en-US" dirty="0"/>
              <a:t>nstitute of </a:t>
            </a:r>
            <a:r>
              <a:rPr lang="en-US" u="sng" dirty="0"/>
              <a:t>S</a:t>
            </a:r>
            <a:r>
              <a:rPr lang="en-US" dirty="0"/>
              <a:t>tandards and </a:t>
            </a:r>
            <a:r>
              <a:rPr lang="en-US" u="sng" dirty="0"/>
              <a:t>T</a:t>
            </a:r>
            <a:r>
              <a:rPr lang="en-US" dirty="0"/>
              <a:t>echnology database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Handwritten Digits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55,000 training images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10,000 test images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28 x 28 images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351644" y="2989410"/>
            <a:ext cx="4490499" cy="3725467"/>
            <a:chOff x="7065397" y="2785061"/>
            <a:chExt cx="4490499" cy="3725467"/>
          </a:xfrm>
        </p:grpSpPr>
        <p:pic>
          <p:nvPicPr>
            <p:cNvPr id="4100" name="Picture 4" descr="https://www.researchgate.net/profile/Kai_Labusch/publication/242300247/figure/fig1/AS:298429235384320@1448162482185/Figure-1-Samples-from-the-MNIST-data-set-of-handwritten-digits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8130" y="2935395"/>
              <a:ext cx="4297766" cy="35751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Left Bracket 3"/>
            <p:cNvSpPr/>
            <p:nvPr/>
          </p:nvSpPr>
          <p:spPr>
            <a:xfrm rot="5400000">
              <a:off x="7675550" y="2441939"/>
              <a:ext cx="86053" cy="772298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28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7" name="Left Bracket 6"/>
            <p:cNvSpPr/>
            <p:nvPr/>
          </p:nvSpPr>
          <p:spPr>
            <a:xfrm>
              <a:off x="7065397" y="3024087"/>
              <a:ext cx="86053" cy="772298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28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40784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s://i.ytimg.com/vi/0T0z8d0_aY4/maxresdefault.jpg"/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59" b="22153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586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www.tensorflow.org/images/softmax-regression-scalargrap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84" y="1416279"/>
            <a:ext cx="10076033" cy="402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764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" name="Picture 10" descr="https://www.tensorflow.org/images/softmax-regression-scalarequ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84" y="2278391"/>
            <a:ext cx="10076033" cy="230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507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www.tensorflow.org/images/softmax-regression-vectorequ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84" y="2199534"/>
            <a:ext cx="10076033" cy="245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725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5999"/>
            <a:ext cx="9720071" cy="4472609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tf.placeholder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W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tf.Variable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tf.Variable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marL="457200" indent="-457200">
              <a:buFont typeface="+mj-lt"/>
              <a:buAutoNum type="arabicPeriod"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tf.nn.softmax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tf.matmul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(x, W) + b)</a:t>
            </a:r>
          </a:p>
        </p:txBody>
      </p:sp>
      <p:pic>
        <p:nvPicPr>
          <p:cNvPr id="4" name="Picture 2" descr="https://www.tensorflow.org/images/softmax-regression-vectorequ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147" y="3799116"/>
            <a:ext cx="9160030" cy="22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1154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109</TotalTime>
  <Words>729</Words>
  <Application>Microsoft Office PowerPoint</Application>
  <PresentationFormat>Widescreen</PresentationFormat>
  <Paragraphs>362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Calibri</vt:lpstr>
      <vt:lpstr>Cambria Math</vt:lpstr>
      <vt:lpstr>Courier New</vt:lpstr>
      <vt:lpstr>Tw Cen MT</vt:lpstr>
      <vt:lpstr>Tw Cen MT Condensed</vt:lpstr>
      <vt:lpstr>Wingdings 3</vt:lpstr>
      <vt:lpstr>Integral</vt:lpstr>
      <vt:lpstr>Tensorflow tutorial</vt:lpstr>
      <vt:lpstr>Tensorflow?</vt:lpstr>
      <vt:lpstr>Mnist dataset</vt:lpstr>
      <vt:lpstr>MNIST?</vt:lpstr>
      <vt:lpstr>Linear regression</vt:lpstr>
      <vt:lpstr>PowerPoint Presentation</vt:lpstr>
      <vt:lpstr>PowerPoint Presentation</vt:lpstr>
      <vt:lpstr>PowerPoint Presentation</vt:lpstr>
      <vt:lpstr>Variable types</vt:lpstr>
      <vt:lpstr>PowerPoint Presentation</vt:lpstr>
      <vt:lpstr>Convolutionary neural network</vt:lpstr>
      <vt:lpstr>Before deep learning</vt:lpstr>
      <vt:lpstr>Feature extractions by Convolution</vt:lpstr>
      <vt:lpstr>Example 1</vt:lpstr>
      <vt:lpstr>Example 2</vt:lpstr>
      <vt:lpstr>Optimization Problem 1</vt:lpstr>
      <vt:lpstr>Flow</vt:lpstr>
      <vt:lpstr>Optimization Problem 2</vt:lpstr>
      <vt:lpstr>Flow</vt:lpstr>
      <vt:lpstr>Parameter visualization</vt:lpstr>
      <vt:lpstr>PowerPoint Presentation</vt:lpstr>
      <vt:lpstr>GPU Acceleration</vt:lpstr>
      <vt:lpstr>Performance</vt:lpstr>
      <vt:lpstr>Question?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Tensorflow tutorial</dc:title>
  <dc:creator>STOC</dc:creator>
  <cp:lastModifiedBy>STOC</cp:lastModifiedBy>
  <cp:revision>55</cp:revision>
  <dcterms:created xsi:type="dcterms:W3CDTF">2016-12-26T04:36:42Z</dcterms:created>
  <dcterms:modified xsi:type="dcterms:W3CDTF">2016-12-28T11:04:06Z</dcterms:modified>
</cp:coreProperties>
</file>